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69" r:id="rId3"/>
    <p:sldId id="371" r:id="rId4"/>
    <p:sldId id="388" r:id="rId5"/>
    <p:sldId id="389" r:id="rId6"/>
    <p:sldId id="301" r:id="rId7"/>
    <p:sldId id="373" r:id="rId8"/>
    <p:sldId id="374" r:id="rId9"/>
    <p:sldId id="386" r:id="rId10"/>
    <p:sldId id="375" r:id="rId11"/>
    <p:sldId id="387" r:id="rId12"/>
    <p:sldId id="376" r:id="rId13"/>
    <p:sldId id="379" r:id="rId14"/>
    <p:sldId id="377" r:id="rId15"/>
    <p:sldId id="380" r:id="rId16"/>
    <p:sldId id="381" r:id="rId17"/>
    <p:sldId id="382" r:id="rId18"/>
    <p:sldId id="383" r:id="rId19"/>
    <p:sldId id="385" r:id="rId20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D04A"/>
    <a:srgbClr val="0F282F"/>
    <a:srgbClr val="F04ED1"/>
    <a:srgbClr val="FC3F04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НАГРАДЫ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 ДОУ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/>
            <a:t>Проект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/>
            <a:t>«Теория успеха: развитие лидерского потенциала дошкольников»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105334" custScaleY="333004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/>
            <a:t>Проект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/>
            <a:t>«Теория успеха: развитие лидерского потенциала дошкольников»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105334" custScaleY="333004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b="1" dirty="0" smtClean="0"/>
            <a:t>Проектная мощность нашего дошкольного учреждения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105334" custScaleY="333004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3600" dirty="0" smtClean="0"/>
            <a:t>ЛИЧНОСТНЫЕ КАЧЕСТВА ВОСТРЕБОВАННЫЕ В СОВРЕМЕННОМ МИРЕ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105334" custScaleY="453424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НАГРАДЫ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НАГРАДЫ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C2982366-E00B-4F98-B37C-DC8942D7EE3D}" type="presOf" srcId="{EE7D750B-9E32-4D38-A59D-BF00EAF28084}" destId="{82E169A5-93C8-4C66-8EB7-F41CE846FAAE}" srcOrd="0" destOrd="0" presId="urn:microsoft.com/office/officeart/2005/8/layout/vList2"/>
    <dgm:cxn modelId="{B84B119D-2B08-4BB1-B647-20443E9EE8F3}" type="presOf" srcId="{4953E861-5D18-4381-858D-8A3849E7A5CA}" destId="{C8593CAC-25C5-472F-962D-8B20C99A3BF3}" srcOrd="0" destOrd="0" presId="urn:microsoft.com/office/officeart/2005/8/layout/vList2"/>
    <dgm:cxn modelId="{3DA4B195-F686-4F85-B589-E07473863496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РЕСПУБЛИКАНСКАЯ ПЛОЩАДКА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 ДОУ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8477FE1F-B89F-4676-B1C6-E5A0B1A28C03}" type="presOf" srcId="{4953E861-5D18-4381-858D-8A3849E7A5CA}" destId="{C8593CAC-25C5-472F-962D-8B20C99A3BF3}" srcOrd="0" destOrd="0" presId="urn:microsoft.com/office/officeart/2005/8/layout/vList2"/>
    <dgm:cxn modelId="{42394C8E-18F4-4BAE-A30D-74B0D8C8117C}" type="presOf" srcId="{EE7D750B-9E32-4D38-A59D-BF00EAF28084}" destId="{82E169A5-93C8-4C66-8EB7-F41CE846FAAE}" srcOrd="0" destOrd="0" presId="urn:microsoft.com/office/officeart/2005/8/layout/vList2"/>
    <dgm:cxn modelId="{A4DC75A6-0198-4CD7-AAAE-A4F7788E093A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 ДОУ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 ДОУ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7D750B-9E32-4D38-A59D-BF00EAF28084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53E861-5D18-4381-858D-8A3849E7A5CA}">
      <dgm:prSet phldrT="[Текст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ctr"/>
          <a:r>
            <a:rPr lang="ru-RU" sz="3600" b="1" dirty="0" smtClean="0"/>
            <a:t>ДОСТИЖЕНИЯ ДОУ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7CA87-A5BE-4D27-8E3C-DDDA27DF7401}" type="par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4361C-5F3B-48D2-9B24-07E229AD033F}" type="sibTrans" cxnId="{E432AFB0-807B-446E-85BB-D830CB42B0D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169A5-93C8-4C66-8EB7-F41CE846FAAE}" type="pres">
      <dgm:prSet presAssocID="{EE7D750B-9E32-4D38-A59D-BF00EAF280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593CAC-25C5-472F-962D-8B20C99A3BF3}" type="pres">
      <dgm:prSet presAssocID="{4953E861-5D18-4381-858D-8A3849E7A5CA}" presName="parentText" presStyleLbl="node1" presStyleIdx="0" presStyleCnt="1" custScaleX="83333" custScaleY="88446" custLinFactY="-100000" custLinFactNeighborX="1667" custLinFactNeighborY="-1043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2AFB0-807B-446E-85BB-D830CB42B0DF}" srcId="{EE7D750B-9E32-4D38-A59D-BF00EAF28084}" destId="{4953E861-5D18-4381-858D-8A3849E7A5CA}" srcOrd="0" destOrd="0" parTransId="{3957CA87-A5BE-4D27-8E3C-DDDA27DF7401}" sibTransId="{3DD4361C-5F3B-48D2-9B24-07E229AD033F}"/>
    <dgm:cxn modelId="{A6234096-6EDC-4817-8B41-555C866C9627}" type="presOf" srcId="{EE7D750B-9E32-4D38-A59D-BF00EAF28084}" destId="{82E169A5-93C8-4C66-8EB7-F41CE846FAAE}" srcOrd="0" destOrd="0" presId="urn:microsoft.com/office/officeart/2005/8/layout/vList2"/>
    <dgm:cxn modelId="{3967F00F-52AB-4553-B6DA-B1C9655A733B}" type="presOf" srcId="{4953E861-5D18-4381-858D-8A3849E7A5CA}" destId="{C8593CAC-25C5-472F-962D-8B20C99A3BF3}" srcOrd="0" destOrd="0" presId="urn:microsoft.com/office/officeart/2005/8/layout/vList2"/>
    <dgm:cxn modelId="{5020C4C9-09C0-466E-9565-FB43FE983987}" type="presParOf" srcId="{82E169A5-93C8-4C66-8EB7-F41CE846FAAE}" destId="{C8593CAC-25C5-472F-962D-8B20C99A3B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93CAC-25C5-472F-962D-8B20C99A3BF3}">
      <dsp:nvSpPr>
        <dsp:cNvPr id="0" name=""/>
        <dsp:cNvSpPr/>
      </dsp:nvSpPr>
      <dsp:spPr>
        <a:xfrm>
          <a:off x="864139" y="0"/>
          <a:ext cx="7200771" cy="1076210"/>
        </a:xfrm>
        <a:prstGeom prst="roundRect">
          <a:avLst/>
        </a:prstGeom>
        <a:gradFill rotWithShape="0">
          <a:gsLst>
            <a:gs pos="0">
              <a:srgbClr val="7030A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ДОСТИЖЕНИЯ ДОУ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6675" y="52536"/>
        <a:ext cx="7095699" cy="971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21FE6-2558-40BB-80D2-F4F13E78ADB2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A814-4F5C-42AC-A0C7-7BE3597394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364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200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83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074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450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768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33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56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60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20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823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20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71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65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A814-4F5C-42AC-A0C7-7BE35973940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0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5.xml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11" Type="http://schemas.microsoft.com/office/2007/relationships/hdphoto" Target="../media/hdphoto5.wdp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5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38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42.jpeg"/><Relationship Id="rId4" Type="http://schemas.openxmlformats.org/officeDocument/2006/relationships/diagramLayout" Target="../diagrams/layout9.xml"/><Relationship Id="rId9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45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27.png"/><Relationship Id="rId4" Type="http://schemas.openxmlformats.org/officeDocument/2006/relationships/diagramData" Target="../diagrams/data3.xml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3"/>
          <p:cNvSpPr txBox="1">
            <a:spLocks/>
          </p:cNvSpPr>
          <p:nvPr/>
        </p:nvSpPr>
        <p:spPr>
          <a:xfrm>
            <a:off x="1043608" y="620688"/>
            <a:ext cx="7353603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«Лучший работник в сфере муниципального управления муниципального образования город Набережные Челны»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126467" y="4077072"/>
            <a:ext cx="7187883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Номинация: </a:t>
            </a:r>
          </a:p>
          <a:p>
            <a:pPr algn="ctr">
              <a:spcBef>
                <a:spcPts val="0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«Социальное развитие»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05223189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5138608"/>
            <a:ext cx="39604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Стажировочная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площадка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языковой среды общения по обучению дошкольников государственным языкам Республики Татарстан», в рамках региональных курсов повышения квалификации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9574" y="5139769"/>
            <a:ext cx="40141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площадка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«Повышение квалификации педагогов ДОУ по развитию связной речи детей татарской национальности с использованием интерактивных развивающих игр»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700426"/>
            <a:ext cx="2158378" cy="305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" t="7378" r="4426" b="8279"/>
          <a:stretch/>
        </p:blipFill>
        <p:spPr bwMode="auto">
          <a:xfrm>
            <a:off x="5664146" y="1700424"/>
            <a:ext cx="2245047" cy="3050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15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77352223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71600" y="4492277"/>
            <a:ext cx="24690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и обладатель гранта Фонда Президентских Грантов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«СКИРТ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сеть клубов изобретательства и робототехнического творчества»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00192" y="4563705"/>
            <a:ext cx="24234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 муниципального этапа республиканского санитарно-экологического конкурса «Эковесна-2021», диплом III степени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47981" y="5088570"/>
            <a:ext cx="243618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и обладатель гранта в номинации «Наука, образование и просвещение», награждены дипломом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Татнефти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"/>
          <a:stretch/>
        </p:blipFill>
        <p:spPr bwMode="auto">
          <a:xfrm>
            <a:off x="6444208" y="1651304"/>
            <a:ext cx="1966811" cy="2785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3351" y="2270576"/>
            <a:ext cx="2034793" cy="2722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F:\Доки, книги, дипломы\Грант РФ  4000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125" b="38667"/>
          <a:stretch/>
        </p:blipFill>
        <p:spPr bwMode="auto">
          <a:xfrm>
            <a:off x="1219117" y="1628800"/>
            <a:ext cx="2056739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9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89403427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71600" y="5426060"/>
            <a:ext cx="2325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" t="2810" r="7498" b="2973"/>
          <a:stretch/>
        </p:blipFill>
        <p:spPr bwMode="auto">
          <a:xfrm>
            <a:off x="1136045" y="2408207"/>
            <a:ext cx="2035756" cy="291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0230" y="2348880"/>
            <a:ext cx="2752505" cy="194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263959" y="4339579"/>
            <a:ext cx="2325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детский сад по организации обучения и воспитания детей на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родном языке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89758" y="4278575"/>
            <a:ext cx="32104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«Поддержка муниципальных дошкольных образовательных организаций и муниципальных общеобразовательных организаций в реализации проектов, направленных на сохранение и развитие языков, традиций, культур, народов, проживающих на территории Республики Татарстан, в рамках Года родных языков и народного единства»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1" t="25039" r="36841" b="15809"/>
          <a:stretch/>
        </p:blipFill>
        <p:spPr bwMode="auto">
          <a:xfrm>
            <a:off x="3635896" y="1589209"/>
            <a:ext cx="2127301" cy="2689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5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2161178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403648" y="5517232"/>
            <a:ext cx="67687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2020-2021 учебного года МБДОУ комбинированного вида № 82 «Подсолнушек» в рейтинге среди дошкольных учреждений города Набережные Челны, за высокие результаты в учебно-воспитательном процессе занял 1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2"/>
          <a:stretch/>
        </p:blipFill>
        <p:spPr bwMode="auto">
          <a:xfrm>
            <a:off x="1907704" y="1379725"/>
            <a:ext cx="5840413" cy="4008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5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02019860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10847" y="4777988"/>
            <a:ext cx="2325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«Образцовый детский сад 2019-2020»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6053" y="1672214"/>
            <a:ext cx="2095827" cy="2962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2636912"/>
            <a:ext cx="197388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"/>
          <a:stretch/>
        </p:blipFill>
        <p:spPr bwMode="auto">
          <a:xfrm>
            <a:off x="6444208" y="1687487"/>
            <a:ext cx="1934388" cy="2893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995936" y="5498068"/>
            <a:ext cx="2005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«Олимпиада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 – 2020»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98071" y="4777407"/>
            <a:ext cx="30664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140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4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</a:p>
          <a:p>
            <a:pPr algn="ctr"/>
            <a:r>
              <a:rPr lang="ru-RU" sz="14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2020-2021»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61749420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23970" y="4332980"/>
            <a:ext cx="24690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муниципального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этапа конкурса педагогического мастерства «Воспитатель года – 2020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603436"/>
            <a:ext cx="1925733" cy="2627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6"/>
          <a:stretch/>
        </p:blipFill>
        <p:spPr bwMode="auto">
          <a:xfrm rot="5400000">
            <a:off x="3955079" y="2960254"/>
            <a:ext cx="1926229" cy="2755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595160"/>
            <a:ext cx="1807794" cy="2555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24523" y="4201482"/>
            <a:ext cx="21911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Лауреаты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профессионального конкурса «Воспитатель года – 2021» в номинации «Воспитатель группы с родным языком воспитания и обучения»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75856" y="5413110"/>
            <a:ext cx="30664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Международного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дитературного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конкурса «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Джалиловские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чтения», в номинации «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татарском»</a:t>
            </a:r>
          </a:p>
        </p:txBody>
      </p:sp>
    </p:spTree>
    <p:extLst>
      <p:ext uri="{BB962C8B-B14F-4D97-AF65-F5344CB8AC3E}">
        <p14:creationId xmlns:p14="http://schemas.microsoft.com/office/powerpoint/2010/main" val="40675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8363845"/>
              </p:ext>
            </p:extLst>
          </p:nvPr>
        </p:nvGraphicFramePr>
        <p:xfrm>
          <a:off x="683568" y="332656"/>
          <a:ext cx="8136904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59293" y="2420888"/>
            <a:ext cx="75171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содержания образовательной среды, обеспечивающей успешное формирование лидерских качеств через социальное развитие детей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1176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8363845"/>
              </p:ext>
            </p:extLst>
          </p:nvPr>
        </p:nvGraphicFramePr>
        <p:xfrm>
          <a:off x="683568" y="332656"/>
          <a:ext cx="8136904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93438" y="1916832"/>
            <a:ext cx="751716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коммуникативных способностей детей дошкольного возраста через  развитие грамматического строя речи;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углубленное изучение английского языка;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креативного мышления по средствам робототехники;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образования в ДОУ через внедрение современных педагогических технологий и дополнительного образования;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обновление предметно-развивающей среды и материально-технической базы учреждения в соответствие с Федеральными государственными требованиями;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усовершенствование взаимодействия ДОУ с родителями воспитанников посредством организации совместной эффективной деятельности и их участия в образовательном процессе, взаимодействие с социальными институтами.</a:t>
            </a:r>
          </a:p>
        </p:txBody>
      </p:sp>
    </p:spTree>
    <p:extLst>
      <p:ext uri="{BB962C8B-B14F-4D97-AF65-F5344CB8AC3E}">
        <p14:creationId xmlns:p14="http://schemas.microsoft.com/office/powerpoint/2010/main" val="15802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25137301"/>
              </p:ext>
            </p:extLst>
          </p:nvPr>
        </p:nvGraphicFramePr>
        <p:xfrm>
          <a:off x="683568" y="332656"/>
          <a:ext cx="8136904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8"/>
          <a:srcRect t="3195"/>
          <a:stretch/>
        </p:blipFill>
        <p:spPr>
          <a:xfrm>
            <a:off x="2299829" y="1916832"/>
            <a:ext cx="4904381" cy="436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1535937"/>
              </p:ext>
            </p:extLst>
          </p:nvPr>
        </p:nvGraphicFramePr>
        <p:xfrm>
          <a:off x="683568" y="332656"/>
          <a:ext cx="8136904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83" name="Рисунок 1" descr="https://img1.liveinternet.ru/images/attach/c/2/73/861/73861391_3283241_red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43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82" y="4148397"/>
            <a:ext cx="1635770" cy="219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ьная выноска 2"/>
          <p:cNvSpPr>
            <a:spLocks noChangeArrowheads="1"/>
          </p:cNvSpPr>
          <p:nvPr/>
        </p:nvSpPr>
        <p:spPr bwMode="auto">
          <a:xfrm>
            <a:off x="3928424" y="2249958"/>
            <a:ext cx="1801813" cy="128905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BD4B4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Креативность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Овальная выноска 5"/>
          <p:cNvSpPr>
            <a:spLocks noChangeArrowheads="1"/>
          </p:cNvSpPr>
          <p:nvPr/>
        </p:nvSpPr>
        <p:spPr bwMode="auto">
          <a:xfrm>
            <a:off x="5981934" y="2865697"/>
            <a:ext cx="1719262" cy="12827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BD4B4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Овальная выноска 6"/>
          <p:cNvSpPr>
            <a:spLocks noChangeArrowheads="1"/>
          </p:cNvSpPr>
          <p:nvPr/>
        </p:nvSpPr>
        <p:spPr bwMode="auto">
          <a:xfrm flipH="1">
            <a:off x="2083456" y="2920510"/>
            <a:ext cx="1876426" cy="1309688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BD4B4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Коммуникабельность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-38735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-38735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74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616" y="4221088"/>
            <a:ext cx="3011711" cy="230425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Исаева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Резеда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Салмановна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Квалификация: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стаж: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стаж: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9053" y="565501"/>
            <a:ext cx="2517421" cy="3596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55319" y="548680"/>
            <a:ext cx="4571204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lang="ru-RU" sz="17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звания:</a:t>
            </a:r>
          </a:p>
          <a:p>
            <a:pPr algn="just"/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1.Почетная грамота Министерства образования и науки Российской Федерации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значительные успехи в воспитании детей дошкольного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возраста»,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11.06.2014 года.</a:t>
            </a:r>
          </a:p>
          <a:p>
            <a:pPr algn="just"/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2.Благодарственное письмо Министерства образования и науки Республики Татарстан «За творческий и инновационный подход к разработке новых учебно-методических комплектов по обучению детей дошкольного возраста двум государственным языкам Республики Татарстан», от 14.06.2013 года.</a:t>
            </a:r>
          </a:p>
          <a:p>
            <a:pPr algn="just"/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3.Ведомственный знак отличия Федеральной службы государственной статистики - медаль «За заслуги в проведении Всероссийской переписи населения 2010 года», от 11.05.12 года.</a:t>
            </a:r>
          </a:p>
          <a:p>
            <a:pPr algn="just"/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4.Почетная грамота Управления образования и по делам молодёжи города Набережные Челны «За многолетний плодотворный труд, большой вклад в развитие системы дошкольного образования города Набережные Челны»,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2009г., 2013г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598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/>
          <p:cNvSpPr txBox="1">
            <a:spLocks/>
          </p:cNvSpPr>
          <p:nvPr/>
        </p:nvSpPr>
        <p:spPr>
          <a:xfrm>
            <a:off x="1538539" y="812272"/>
            <a:ext cx="5616624" cy="1032551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4E67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9692" y="5559498"/>
            <a:ext cx="3685387" cy="289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«200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игр» по созданию языковой среды, в рамках УМК «Говорим по-татарски»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44950" y="1340768"/>
            <a:ext cx="3255042" cy="2718628"/>
            <a:chOff x="4989366" y="692171"/>
            <a:chExt cx="3617043" cy="318860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1667" y="692171"/>
              <a:ext cx="3428766" cy="1837076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4989366" y="2617335"/>
              <a:ext cx="3617043" cy="1263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Учебно-методический комплект </a:t>
              </a:r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«Говорю по-татарски» по обучению русскоязычных детей татарскому языку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4860032" y="2924944"/>
            <a:ext cx="3866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тетради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антикоррупционного мировоззрения у детей старшего дошкольного возраста»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44817" y="5359386"/>
            <a:ext cx="36815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перспективный план и расширенные конспекты занятий по обучению русскоязычных воспитателей татарскому языку 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129876" y="116632"/>
            <a:ext cx="7200771" cy="1076210"/>
            <a:chOff x="720094" y="72011"/>
            <a:chExt cx="7200771" cy="1076210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720094" y="72011"/>
              <a:ext cx="7200771" cy="1076210"/>
            </a:xfrm>
            <a:prstGeom prst="roundRect">
              <a:avLst/>
            </a:prstGeom>
            <a:gradFill rotWithShape="0">
              <a:gsLst>
                <a:gs pos="0">
                  <a:srgbClr val="7030A0"/>
                </a:gs>
                <a:gs pos="80000">
                  <a:schemeClr val="accent5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 txBox="1"/>
            <p:nvPr/>
          </p:nvSpPr>
          <p:spPr>
            <a:xfrm>
              <a:off x="772630" y="124547"/>
              <a:ext cx="7095699" cy="9711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/>
                <a:t>НАУЧНЫЕ РАБОТЫ</a:t>
              </a:r>
              <a:endParaRPr lang="ru-RU" sz="3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042" y="1184549"/>
            <a:ext cx="2315326" cy="197197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4266" r="8102" b="19181"/>
          <a:stretch/>
        </p:blipFill>
        <p:spPr bwMode="auto">
          <a:xfrm rot="20830443">
            <a:off x="1246159" y="4125777"/>
            <a:ext cx="949871" cy="1236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t="3785" r="12618" b="19943"/>
          <a:stretch/>
        </p:blipFill>
        <p:spPr bwMode="auto">
          <a:xfrm>
            <a:off x="2354714" y="4044429"/>
            <a:ext cx="986225" cy="1182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3" t="2874" r="8418" b="21474"/>
          <a:stretch/>
        </p:blipFill>
        <p:spPr bwMode="auto">
          <a:xfrm rot="704593">
            <a:off x="3462061" y="4144208"/>
            <a:ext cx="954841" cy="1180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1" name="Группа 30"/>
          <p:cNvGrpSpPr/>
          <p:nvPr/>
        </p:nvGrpSpPr>
        <p:grpSpPr>
          <a:xfrm>
            <a:off x="5971126" y="3902486"/>
            <a:ext cx="1511157" cy="1373951"/>
            <a:chOff x="6064116" y="3789040"/>
            <a:chExt cx="1722843" cy="1539843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4116" y="3789040"/>
              <a:ext cx="1054719" cy="14469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3881968"/>
              <a:ext cx="1054719" cy="14469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898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/>
          <p:cNvSpPr txBox="1">
            <a:spLocks/>
          </p:cNvSpPr>
          <p:nvPr/>
        </p:nvSpPr>
        <p:spPr>
          <a:xfrm>
            <a:off x="1538539" y="812272"/>
            <a:ext cx="5616624" cy="1032551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4E67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9692" y="5559498"/>
            <a:ext cx="3685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5016" y="5029445"/>
            <a:ext cx="32550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1233" y="2756158"/>
            <a:ext cx="41075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Карманные книжечки «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в рамках  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«Говорим по-татарски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75242" y="5471370"/>
            <a:ext cx="2092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журнале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Магариф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129876" y="116632"/>
            <a:ext cx="7200771" cy="1076210"/>
            <a:chOff x="720094" y="72011"/>
            <a:chExt cx="7200771" cy="1076210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720094" y="72011"/>
              <a:ext cx="7200771" cy="1076210"/>
            </a:xfrm>
            <a:prstGeom prst="roundRect">
              <a:avLst/>
            </a:prstGeom>
            <a:gradFill rotWithShape="0">
              <a:gsLst>
                <a:gs pos="0">
                  <a:srgbClr val="7030A0"/>
                </a:gs>
                <a:gs pos="80000">
                  <a:schemeClr val="accent5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 txBox="1"/>
            <p:nvPr/>
          </p:nvSpPr>
          <p:spPr>
            <a:xfrm>
              <a:off x="772630" y="124547"/>
              <a:ext cx="7095699" cy="9711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/>
                <a:t>НАУЧНЫЕ РАБОТЫ,ПУБЛИКАЦИИ</a:t>
              </a:r>
              <a:endParaRPr lang="ru-RU" sz="3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500166" y="1294281"/>
            <a:ext cx="2063660" cy="1363833"/>
            <a:chOff x="5500166" y="1328547"/>
            <a:chExt cx="1969487" cy="1438798"/>
          </a:xfrm>
        </p:grpSpPr>
        <p:pic>
          <p:nvPicPr>
            <p:cNvPr id="22" name="Рисунок 21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2" r="1951"/>
            <a:stretch/>
          </p:blipFill>
          <p:spPr bwMode="auto">
            <a:xfrm>
              <a:off x="5500166" y="1328547"/>
              <a:ext cx="1026017" cy="14263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Рисунок 23" descr="C:\Users\Резеда\Desktop\ЛМС финал\Доки, книги, дипломы\Словарики.jpeg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05" t="25259" r="27838" b="51102"/>
            <a:stretch/>
          </p:blipFill>
          <p:spPr bwMode="auto">
            <a:xfrm rot="5400000">
              <a:off x="6258141" y="1555833"/>
              <a:ext cx="1426577" cy="9964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50447" y="2714880"/>
            <a:ext cx="36815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пособие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«Развивающие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игры» по применению национально-регионального компонента  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 descr="http://images.tildacdn.info/28d281e4-79b0-4ac4-b23f-2e1cea4e7c75/%5ECBC2D4F6D5C7A11F1D63A0C845E910F0CCF6518CD7D2EA7AA6%5Epimgpsh_fullsize_dist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369" y="3837303"/>
            <a:ext cx="1102380" cy="1407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 descr="I:\Доки, книги, дипломы\2016 Магариф Татар теле скан\Магариф №3 2016.jpe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" r="2873"/>
          <a:stretch/>
        </p:blipFill>
        <p:spPr bwMode="auto">
          <a:xfrm>
            <a:off x="6876256" y="3900582"/>
            <a:ext cx="1184275" cy="1533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Рисунок 31" descr="F:\Доки, книги, дипломы\Книга Развивающие игры\Книга развивающие игры 1.jpe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84"/>
          <a:stretch/>
        </p:blipFill>
        <p:spPr bwMode="auto">
          <a:xfrm rot="5400000">
            <a:off x="2093203" y="942353"/>
            <a:ext cx="1338363" cy="2069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56" y="3992418"/>
            <a:ext cx="1121646" cy="1441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3376655" y="5484762"/>
            <a:ext cx="3087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Методическое пособие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бел,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русча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105807" y="5348259"/>
            <a:ext cx="2160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журнале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Магариф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Магариф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иленә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сәяхәт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35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/>
          <p:cNvSpPr txBox="1">
            <a:spLocks/>
          </p:cNvSpPr>
          <p:nvPr/>
        </p:nvSpPr>
        <p:spPr>
          <a:xfrm>
            <a:off x="1538539" y="812272"/>
            <a:ext cx="5616624" cy="1032551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rgbClr val="F14124">
                  <a:lumMod val="75000"/>
                </a:srgb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4E67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4E67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9692" y="5559498"/>
            <a:ext cx="36853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5016" y="5029445"/>
            <a:ext cx="32550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129876" y="97176"/>
            <a:ext cx="7200771" cy="1076210"/>
            <a:chOff x="720094" y="72011"/>
            <a:chExt cx="7200771" cy="1076210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720094" y="72011"/>
              <a:ext cx="7200771" cy="1076210"/>
            </a:xfrm>
            <a:prstGeom prst="roundRect">
              <a:avLst/>
            </a:prstGeom>
            <a:gradFill rotWithShape="0">
              <a:gsLst>
                <a:gs pos="0">
                  <a:srgbClr val="7030A0"/>
                </a:gs>
                <a:gs pos="80000">
                  <a:schemeClr val="accent5"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5"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 txBox="1"/>
            <p:nvPr/>
          </p:nvSpPr>
          <p:spPr>
            <a:xfrm>
              <a:off x="772630" y="124547"/>
              <a:ext cx="7095699" cy="9711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/>
                <a:t>НАУЧНЫЕ РАБОТЫ,ПУБЛИКАЦИИ</a:t>
              </a:r>
              <a:endParaRPr lang="ru-RU" sz="36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331640" y="465155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газете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Шәһри Чаллы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«Татар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747949" y="1529432"/>
            <a:ext cx="2028872" cy="2734853"/>
            <a:chOff x="1535016" y="1570619"/>
            <a:chExt cx="2244896" cy="304246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9" r="4224" b="3805"/>
            <a:stretch/>
          </p:blipFill>
          <p:spPr>
            <a:xfrm rot="5400000">
              <a:off x="1920640" y="1197643"/>
              <a:ext cx="1486295" cy="223224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6" r="3791" b="3800"/>
            <a:stretch/>
          </p:blipFill>
          <p:spPr>
            <a:xfrm rot="5400000">
              <a:off x="1879378" y="2712552"/>
              <a:ext cx="1556171" cy="2244896"/>
            </a:xfrm>
            <a:prstGeom prst="rect">
              <a:avLst/>
            </a:prstGeom>
          </p:spPr>
        </p:pic>
      </p:grpSp>
      <p:grpSp>
        <p:nvGrpSpPr>
          <p:cNvPr id="16" name="Группа 15"/>
          <p:cNvGrpSpPr/>
          <p:nvPr/>
        </p:nvGrpSpPr>
        <p:grpSpPr>
          <a:xfrm>
            <a:off x="5603871" y="1580266"/>
            <a:ext cx="1959955" cy="2684019"/>
            <a:chOff x="5580112" y="1511910"/>
            <a:chExt cx="1505702" cy="257716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9" r="5235" b="17055"/>
            <a:stretch/>
          </p:blipFill>
          <p:spPr>
            <a:xfrm>
              <a:off x="5580112" y="2139153"/>
              <a:ext cx="1488918" cy="1949921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39" r="47112" b="13250"/>
            <a:stretch/>
          </p:blipFill>
          <p:spPr>
            <a:xfrm rot="5400000">
              <a:off x="6008927" y="1083095"/>
              <a:ext cx="648071" cy="1505702"/>
            </a:xfrm>
            <a:prstGeom prst="rect">
              <a:avLst/>
            </a:prstGeom>
          </p:spPr>
        </p:pic>
      </p:grpSp>
      <p:sp>
        <p:nvSpPr>
          <p:cNvPr id="31" name="Прямоугольник 30"/>
          <p:cNvSpPr/>
          <p:nvPr/>
        </p:nvSpPr>
        <p:spPr>
          <a:xfrm>
            <a:off x="5511016" y="4660113"/>
            <a:ext cx="2160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газете «</a:t>
            </a:r>
            <a:r>
              <a:rPr lang="tt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Шәһри Чаллы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теләрен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яңача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өйрәнәбез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0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33298980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4741598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Министерства образования Российской Федерации  «За значительные успехи в воспитании детей дошкольного возраста, совершенствование  воспитательного процесса в свете  современных достижений медицины, культуры и   искусства, большой личный вклад  в формирование  нравственных основ детей и многолетний  плодотворный труд»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9574" y="4766589"/>
            <a:ext cx="40141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Министерства образования и науки Республики Татарстан  «За творческий и инновационный подход в разработке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методических комплектов по обучению детей дошкольного возраста двум государственным языкам Республики Татарстан»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4" t="3981" r="5190" b="5109"/>
          <a:stretch/>
        </p:blipFill>
        <p:spPr bwMode="auto">
          <a:xfrm>
            <a:off x="2879812" y="2399810"/>
            <a:ext cx="1495033" cy="2058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Резеда\Desktop\Доки, книги, дипломы\РТ Благодарственное письмо 2012 (1).jpe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5004048" y="2060848"/>
            <a:ext cx="3474810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Резеда\Desktop\ЛМС финал\Доки, книги, дипломы\11.12.14 Грамота РФ\грамота РФ2.jpe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283" y="1628800"/>
            <a:ext cx="1533525" cy="216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5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580" t="7554" r="17748" b="14375"/>
          <a:stretch/>
        </p:blipFill>
        <p:spPr>
          <a:xfrm>
            <a:off x="1563417" y="1556792"/>
            <a:ext cx="2576535" cy="310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33298980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4741598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занесении на Доску Почета лучших руководителей и педагогических работников образовательных учреждений города Набережные Челны «За педагогическое  мастерство, высокие результаты профессиональной деятельности, значительный вклад в развитие муниципальной системы образования»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9574" y="4766589"/>
            <a:ext cx="40141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занесении на Доску Почета лучших руководителей и педагогических работников образовательных учреждений города Набережные Челны «За педагогическое  мастерство, высокие результаты профессиональной деятельности, значительный вклад в развитие муниципальной системы образования»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2514" r="10141" b="2800"/>
          <a:stretch/>
        </p:blipFill>
        <p:spPr bwMode="auto">
          <a:xfrm>
            <a:off x="5508104" y="1556792"/>
            <a:ext cx="2393842" cy="3128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49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6"/>
          <a:stretch/>
        </p:blipFill>
        <p:spPr bwMode="auto">
          <a:xfrm>
            <a:off x="1043608" y="1556792"/>
            <a:ext cx="2232248" cy="3109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33298980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71600" y="5211777"/>
            <a:ext cx="39604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Управления образования и по делам молодежи города Набережные Челны «За многолетний плодотворный труд, большой вклад в развитие системы дошкольного образования города Набережные Челны», 2009, 2013гг.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06280" y="5139769"/>
            <a:ext cx="40141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Министерства образования и науки Республики Татарстан  «За содействие в организации и проведении республиканских конкурсов в рамках проекта «Историческая память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I:\Доки, книги, дипломы\РТ Историческая память -2012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8" y="1754473"/>
            <a:ext cx="2386813" cy="3205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" r="3688"/>
          <a:stretch/>
        </p:blipFill>
        <p:spPr bwMode="auto">
          <a:xfrm>
            <a:off x="2663545" y="1943647"/>
            <a:ext cx="2340585" cy="3221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8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4640806"/>
              </p:ext>
            </p:extLst>
          </p:nvPr>
        </p:nvGraphicFramePr>
        <p:xfrm>
          <a:off x="323528" y="332656"/>
          <a:ext cx="8640960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6850" y="3523920"/>
            <a:ext cx="24690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премии мэра города в номинации «Учитель-Мастер»,  «За высокое педагогическое мастерство»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09938" y="3632025"/>
            <a:ext cx="2423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премии мэра города в номинации «Учитель-Мастер»,  «За высокое педагогическое мастерство»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5514" y="5589240"/>
            <a:ext cx="2226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премии мэра города «За высокое педагогическое мастерство»</a:t>
            </a:r>
          </a:p>
        </p:txBody>
      </p:sp>
      <p:pic>
        <p:nvPicPr>
          <p:cNvPr id="13" name="Рисунок 12" descr="C:\Users\1\Desktop\Исаева Р.С\Дипломы Исаева Р.С\РС, учитель-мастер, 20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88331" y="1069857"/>
            <a:ext cx="1868916" cy="2821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C:\Users\1\Desktop\Исаева Р.С\Дипломы Исаева Р.С\РС, учитель-мастер, 201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46520" y="1112074"/>
            <a:ext cx="1855422" cy="2723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1\Desktop\Исаева Р.С\Дипломы Исаева Р.С\РС, премия мэра, 201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71680" y="3156435"/>
            <a:ext cx="1962785" cy="2774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686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962</Words>
  <Application>Microsoft Office PowerPoint</Application>
  <PresentationFormat>Экран (4:3)</PresentationFormat>
  <Paragraphs>112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82</dc:creator>
  <cp:lastModifiedBy>Резеда</cp:lastModifiedBy>
  <cp:revision>172</cp:revision>
  <cp:lastPrinted>2021-03-23T06:27:20Z</cp:lastPrinted>
  <dcterms:created xsi:type="dcterms:W3CDTF">2021-02-05T05:49:58Z</dcterms:created>
  <dcterms:modified xsi:type="dcterms:W3CDTF">2021-10-22T05:13:38Z</dcterms:modified>
</cp:coreProperties>
</file>